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6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599" r:id="rId12"/>
    <p:sldId id="732" r:id="rId13"/>
    <p:sldId id="733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644" r:id="rId22"/>
    <p:sldId id="605" r:id="rId23"/>
    <p:sldId id="611" r:id="rId24"/>
    <p:sldId id="704" r:id="rId25"/>
    <p:sldId id="741" r:id="rId26"/>
    <p:sldId id="703" r:id="rId27"/>
    <p:sldId id="645" r:id="rId28"/>
    <p:sldId id="723" r:id="rId29"/>
    <p:sldId id="724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9" r:id="rId45"/>
    <p:sldId id="757" r:id="rId46"/>
    <p:sldId id="758" r:id="rId47"/>
    <p:sldId id="760" r:id="rId48"/>
    <p:sldId id="761" r:id="rId49"/>
    <p:sldId id="762" r:id="rId50"/>
    <p:sldId id="763" r:id="rId51"/>
    <p:sldId id="764" r:id="rId52"/>
    <p:sldId id="765" r:id="rId53"/>
    <p:sldId id="766" r:id="rId54"/>
    <p:sldId id="767" r:id="rId55"/>
    <p:sldId id="769" r:id="rId56"/>
    <p:sldId id="768" r:id="rId57"/>
    <p:sldId id="770" r:id="rId58"/>
    <p:sldId id="771" r:id="rId59"/>
    <p:sldId id="772" r:id="rId60"/>
    <p:sldId id="773" r:id="rId61"/>
    <p:sldId id="774" r:id="rId62"/>
    <p:sldId id="775" r:id="rId63"/>
    <p:sldId id="776" r:id="rId64"/>
    <p:sldId id="280" r:id="rId65"/>
  </p:sldIdLst>
  <p:sldSz cx="18288000" cy="10287000"/>
  <p:notesSz cx="10287000" cy="18288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rbel" panose="020B0503020204020204" pitchFamily="34" charset="0"/>
      <p:regular r:id="rId71"/>
      <p:bold r:id="rId72"/>
      <p:italic r:id="rId73"/>
      <p:boldItalic r:id="rId74"/>
    </p:embeddedFont>
    <p:embeddedFont>
      <p:font typeface="Inter" panose="02000503000000020004" pitchFamily="2" charset="0"/>
      <p:regular r:id="rId75"/>
      <p:bold r:id="rId76"/>
    </p:embeddedFont>
    <p:embeddedFont>
      <p:font typeface="Inter SemiBold" panose="020F0502020204030204" pitchFamily="34" charset="0"/>
      <p:regular r:id="rId77"/>
      <p:bold r:id="rId78"/>
      <p:italic r:id="rId79"/>
      <p:boldItalic r:id="rId80"/>
    </p:embeddedFont>
    <p:embeddedFont>
      <p:font typeface="Open Sans" panose="020B0606030504020204" pitchFamily="34" charset="0"/>
      <p:regular r:id="rId81"/>
      <p:bold r:id="rId82"/>
      <p:italic r:id="rId83"/>
      <p:boldItalic r:id="rId84"/>
    </p:embeddedFont>
    <p:embeddedFont>
      <p:font typeface="Roboto" panose="02000000000000000000" pitchFamily="2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6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80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564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433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592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782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474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75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9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01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75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808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852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Наследование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41994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Основные понятия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Базовый класс (суперкласс, родительский класс): Класс, от которого наследуются свойства и методы.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Производный класс (подкласс, дочерний класс): Класс, который наследует свойства и методы базового класса.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Преимущества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Повторное использование кода: Подкласс наследует все методы и свойства </a:t>
            </a:r>
            <a:br>
              <a:rPr lang="ru-RU" sz="2400" dirty="0"/>
            </a:br>
            <a:r>
              <a:rPr lang="ru-RU" sz="2400" dirty="0"/>
              <a:t>суперкласса, что позволяет повторно использовать код.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Упрощение кода: Можно добавлять новые функциональные возможности к </a:t>
            </a:r>
            <a:br>
              <a:rPr lang="ru-RU" sz="2400" dirty="0"/>
            </a:br>
            <a:r>
              <a:rPr lang="ru-RU" sz="2400" dirty="0"/>
              <a:t>существующим классам без изменения их исходного кода.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Иерархическая организация: Позволяет создавать иерархии классов, где более общие </a:t>
            </a:r>
            <a:br>
              <a:rPr lang="ru-RU" sz="2400" dirty="0"/>
            </a:br>
            <a:r>
              <a:rPr lang="ru-RU" sz="2400" dirty="0"/>
              <a:t>классы находятся наверху, а более специализированные — внизу.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Типы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Одиночное наследование: Подкласс наследует от одного суперкласса.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наследование: Подкласс наследует от нескольких суперклассов.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Иерархическое наследование: Один суперкласс имеет несколько подклассов.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Многоуровневое наследование: Подкласс наследует от другого подкласса.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Проблемы множественного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 может привести к проблемам, таким как </a:t>
            </a:r>
            <a:br>
              <a:rPr lang="ru-RU" sz="2400" dirty="0"/>
            </a:br>
            <a:r>
              <a:rPr lang="ru-RU" sz="2400" b="1" dirty="0"/>
              <a:t>"алмазная проблема", </a:t>
            </a:r>
            <a:r>
              <a:rPr lang="ru-RU" sz="2400" dirty="0"/>
              <a:t>когда один класс наследует от нескольких классов, </a:t>
            </a:r>
            <a:br>
              <a:rPr lang="ru-RU" sz="2400" dirty="0"/>
            </a:br>
            <a:r>
              <a:rPr lang="ru-RU" sz="2400" dirty="0"/>
              <a:t>имеющих общий суперкласс.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0129E5-0AA6-2C46-B03A-F5E2DF08D187}"/>
              </a:ext>
            </a:extLst>
          </p:cNvPr>
          <p:cNvSpPr/>
          <p:nvPr/>
        </p:nvSpPr>
        <p:spPr>
          <a:xfrm>
            <a:off x="6361612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C621A5-AA04-6046-9063-AADE198B9576}"/>
              </a:ext>
            </a:extLst>
          </p:cNvPr>
          <p:cNvSpPr/>
          <p:nvPr/>
        </p:nvSpPr>
        <p:spPr>
          <a:xfrm>
            <a:off x="8107681" y="885921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70EF0B-CE56-0B48-B185-EC2854623E7B}"/>
              </a:ext>
            </a:extLst>
          </p:cNvPr>
          <p:cNvSpPr/>
          <p:nvPr/>
        </p:nvSpPr>
        <p:spPr>
          <a:xfrm>
            <a:off x="8107681" y="774367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B3131D-4A10-B843-892D-23F040434F08}"/>
              </a:ext>
            </a:extLst>
          </p:cNvPr>
          <p:cNvSpPr/>
          <p:nvPr/>
        </p:nvSpPr>
        <p:spPr>
          <a:xfrm>
            <a:off x="9853750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F8B941-7D1E-FC4A-AFD7-D626A99BEB87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7276012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4FCDC-E1E0-2F49-8CBB-9C385E2C482D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276012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BDB6C5-3C4B-8745-99A2-7198BEE2E0B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22081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28AEC-1161-C845-B30F-E4110706D31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022081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Одиночное</a:t>
            </a:r>
            <a:r>
              <a:rPr lang="en-US" dirty="0"/>
              <a:t> </a:t>
            </a:r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361584"/>
            <a:ext cx="1674331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("Subclass must implement abstract method")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says Woof!"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Cat(Animal):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f"{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says Meow!"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dog = Dog("Buddy")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cat = Cat("Whiskers")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Buddy says Woof!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Whiskers says Meow!</a:t>
            </a:r>
          </a:p>
        </p:txBody>
      </p:sp>
    </p:spTree>
    <p:extLst>
      <p:ext uri="{BB962C8B-B14F-4D97-AF65-F5344CB8AC3E}">
        <p14:creationId xmlns:p14="http://schemas.microsoft.com/office/powerpoint/2010/main" val="193529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Множественное</a:t>
            </a:r>
            <a:r>
              <a:rPr lang="en-US" dirty="0"/>
              <a:t> </a:t>
            </a:r>
            <a:r>
              <a:rPr lang="ru-RU" dirty="0"/>
              <a:t>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Flyer: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fly(self):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"Flying"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Swimmer: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swim(self):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"Swimming"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Duck(Flyer, Swimmer):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duck = Duck()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duck.fly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Flying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duck.swim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Swimming</a:t>
            </a:r>
          </a:p>
        </p:txBody>
      </p:sp>
    </p:spTree>
    <p:extLst>
      <p:ext uri="{BB962C8B-B14F-4D97-AF65-F5344CB8AC3E}">
        <p14:creationId xmlns:p14="http://schemas.microsoft.com/office/powerpoint/2010/main" val="69845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Переопределение методов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Подклассы могут переопределять методы базовых классов, чтобы предоставить специфическую реализацию.</a:t>
            </a: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"Some generic sound"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= Animal()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Some generic sound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dog.speak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  <a:p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2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Множественное 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Множественное наследование может привести к проблемам, таким как "алмазная проблема", когда один класс наследует от нескольких классов, имеющих общий суперкласс.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определения порядка вызова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конструкторов при множественном наследовании.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D441BF-4BE0-4D4A-A447-0F161F18ACD8}"/>
              </a:ext>
            </a:extLst>
          </p:cNvPr>
          <p:cNvSpPr/>
          <p:nvPr/>
        </p:nvSpPr>
        <p:spPr>
          <a:xfrm>
            <a:off x="7236823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A9A9D9-4BFB-EF41-817C-E915532E1A9B}"/>
              </a:ext>
            </a:extLst>
          </p:cNvPr>
          <p:cNvSpPr/>
          <p:nvPr/>
        </p:nvSpPr>
        <p:spPr>
          <a:xfrm>
            <a:off x="8982892" y="497954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820393-0B51-E94B-8A2A-432DE4253456}"/>
              </a:ext>
            </a:extLst>
          </p:cNvPr>
          <p:cNvSpPr/>
          <p:nvPr/>
        </p:nvSpPr>
        <p:spPr>
          <a:xfrm>
            <a:off x="8982892" y="386400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06A1F-EBAA-3547-9F3D-7734DD8667E1}"/>
              </a:ext>
            </a:extLst>
          </p:cNvPr>
          <p:cNvSpPr/>
          <p:nvPr/>
        </p:nvSpPr>
        <p:spPr>
          <a:xfrm>
            <a:off x="10728961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A7EE70-0DCC-6348-93B4-2AB7CAEC4CF6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8151223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137D3F-8F53-314B-82C3-7B81ECC4EEC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8151223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204E0D-31F0-EB44-AA59-F9357A2DFF6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97292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BC6191-1C88-0B4B-A1C2-94E42ABDB47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897292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1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Метод разрешения порядка (</a:t>
            </a:r>
            <a:r>
              <a:rPr lang="en-US" dirty="0"/>
              <a:t>MRO)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Method Resolution Order, 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определяет порядок, в котором интерпретатор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ищет методы в иерархии классов при множественном наследовании.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Основные концепции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Линейный порядок: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линейный порядок для поиска методов. Это значит, что каждый класс в иерархии появляется ровно один раз в порядке поиска.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линеаризации: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 linearization),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который обеспечивает корректный порядок поиска методов при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сложном множественном наследовании.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super():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Вызов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вызова методов суперклассов в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правильном порядке.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209778"/>
            <a:ext cx="574439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print("A")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print("C")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D(B, 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7E840-4211-9A46-8AB1-77588EC6ABC5}"/>
              </a:ext>
            </a:extLst>
          </p:cNvPr>
          <p:cNvSpPr txBox="1"/>
          <p:nvPr/>
        </p:nvSpPr>
        <p:spPr>
          <a:xfrm>
            <a:off x="7942217" y="1896270"/>
            <a:ext cx="881743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Объяснение порядка вызова: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вызывается первым.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(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согласно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39363F-FC16-2247-B946-921034070F1F}"/>
              </a:ext>
            </a:extLst>
          </p:cNvPr>
          <p:cNvSpPr/>
          <p:nvPr/>
        </p:nvSpPr>
        <p:spPr>
          <a:xfrm>
            <a:off x="8778241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8ECB67-480A-3349-A432-4FF26AAD4202}"/>
              </a:ext>
            </a:extLst>
          </p:cNvPr>
          <p:cNvSpPr/>
          <p:nvPr/>
        </p:nvSpPr>
        <p:spPr>
          <a:xfrm>
            <a:off x="10524310" y="791869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E069C-D67F-3B48-8528-FF1B98641656}"/>
              </a:ext>
            </a:extLst>
          </p:cNvPr>
          <p:cNvSpPr/>
          <p:nvPr/>
        </p:nvSpPr>
        <p:spPr>
          <a:xfrm>
            <a:off x="10524310" y="680314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74EC7-8C38-AC44-83B9-320EDB06CB2B}"/>
              </a:ext>
            </a:extLst>
          </p:cNvPr>
          <p:cNvSpPr/>
          <p:nvPr/>
        </p:nvSpPr>
        <p:spPr>
          <a:xfrm>
            <a:off x="12270379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29640F-56CB-F843-B95E-24BEDEC772B8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9692641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6A610-C60C-C841-8A46-2B51C8CBC4A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9692641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85586B-C0DC-CA43-9CE4-5379C5B8B13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1438710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BEC21-1268-574D-81D9-58E0886B768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1438710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27068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Вывод: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main__.B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'object'&gt;)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Правила СЗ</a:t>
            </a:r>
            <a:r>
              <a:rPr lang="en-US" dirty="0"/>
              <a:t>-</a:t>
            </a:r>
            <a:r>
              <a:rPr lang="ru-RU" dirty="0"/>
              <a:t>линеаризации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4470382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определяет порядок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следуя трем основным правилам: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Исходный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Parents before children):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Родительские классы проверяются перед их дочерними классами.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Левосторонний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Left-to-right):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Родители проверяются слева направо.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Запрет "алмазов"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No duplicates):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Каждый класс появляется ровно один раз в порядке поиска.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Сложное множественное наследование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(live-coding/Multi-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Exercises/Multi-1.py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Exercises/Multi-2.py</a:t>
            </a:r>
            <a:endParaRPr lang="en-US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Exercises/Multi-1.py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четыре класса: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Y, Z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Z.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Каждый класс должен выводить сообщение при вызове его конструктора. Используйте множественное наследование и вызовы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конструкторах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Z.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Порядок вызова конструкторов: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-&gt; X -&gt; Y -&gt; Z.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Определите порядок вызова конструкторов при создании экземпляра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объясните результат.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Классы должны выводить сообщения при вызове их конструкторов.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корректно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X, Y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Z.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объяснения порядка вызова конструкторов.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Exercises/Multi-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четыре класса: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A, B, C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в свою очередь наследуют от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каждом классе переопределите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say_hello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выводит уникальное сообщение для каждого класса. Используйте множественное наследование и вызовы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методах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C.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Порядок вызова конструкторов: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-&gt; B -&gt; C -&gt; A.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Определите порядок вызова методов при вызове метода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say_hello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экземпляра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объясните результат, используя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MRO).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Классы должны переопределять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say_hello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должен корректно наследовать от классов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B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объяснения порядка вызова методов.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93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Функция </a:t>
            </a:r>
            <a:r>
              <a:rPr lang="en-US" sz="8601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issubclass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() </a:t>
            </a: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 от встроенных типов</a:t>
            </a:r>
          </a:p>
        </p:txBody>
      </p:sp>
    </p:spTree>
    <p:extLst>
      <p:ext uri="{BB962C8B-B14F-4D97-AF65-F5344CB8AC3E}">
        <p14:creationId xmlns:p14="http://schemas.microsoft.com/office/powerpoint/2010/main" val="412337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Функция </a:t>
            </a:r>
            <a:r>
              <a:rPr lang="en-US" sz="2400" dirty="0" err="1"/>
              <a:t>issubclass</a:t>
            </a:r>
            <a:r>
              <a:rPr lang="en-US" sz="2400" dirty="0"/>
              <a:t>()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используется для проверки, является ли один класс подклассом другого.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Эта функция позволяет определить, наследуется ли класс от другого класса непосредственно или через цепочку наследования.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Возвращаемое значение </a:t>
            </a:r>
            <a:r>
              <a:rPr lang="en-US" sz="2400" dirty="0"/>
              <a:t>True</a:t>
            </a:r>
            <a:r>
              <a:rPr lang="ru-RU" sz="2400" dirty="0"/>
              <a:t>/</a:t>
            </a:r>
            <a:r>
              <a:rPr lang="en-US" sz="2400" dirty="0"/>
              <a:t>False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29565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Проверка одного класса 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(Dog, Animal))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(Animal, Dog))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(Dog, Dog))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</p:txBody>
      </p:sp>
    </p:spTree>
    <p:extLst>
      <p:ext uri="{BB962C8B-B14F-4D97-AF65-F5344CB8AC3E}">
        <p14:creationId xmlns:p14="http://schemas.microsoft.com/office/powerpoint/2010/main" val="63519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Проверка с кортежем классов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передать кортеж классов в качестве второго аргумента. В этом случае функция вернет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True,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первый аргумент является подклассом хотя бы одного из классов в кортеже.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Mammal(Animal):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Bird(Animal):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Dog(Mammal):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(Dog, (Mammal, Bird)))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(Dog, (Bird,))) 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</p:txBody>
      </p:sp>
    </p:spTree>
    <p:extLst>
      <p:ext uri="{BB962C8B-B14F-4D97-AF65-F5344CB8AC3E}">
        <p14:creationId xmlns:p14="http://schemas.microsoft.com/office/powerpoint/2010/main" val="71226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Проверка с несколькими уровнями наследования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316314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Функция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проверяет всю цепочку наследования, а не только непосредственного родителя.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C(B):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A))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(C, B))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(B, A))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</p:txBody>
      </p:sp>
    </p:spTree>
    <p:extLst>
      <p:ext uri="{BB962C8B-B14F-4D97-AF65-F5344CB8AC3E}">
        <p14:creationId xmlns:p14="http://schemas.microsoft.com/office/powerpoint/2010/main" val="317918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 err="1"/>
              <a:t>issubclass</a:t>
            </a:r>
            <a:r>
              <a:rPr lang="en-US" dirty="0"/>
              <a:t>()</a:t>
            </a:r>
            <a:br>
              <a:rPr lang="en-US" dirty="0"/>
            </a:br>
            <a:r>
              <a:rPr lang="ru-RU" sz="4000" dirty="0"/>
              <a:t>Использование с абстрактными базовыми классами (</a:t>
            </a:r>
            <a:r>
              <a:rPr lang="en-US" sz="4000" dirty="0"/>
              <a:t>ABC)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069366"/>
            <a:ext cx="1674331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Функция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также полезна при работе с абстрактными базовыми классами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ABC),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чтобы проверить, правильно ли подклассы реализуют абстрактные методы.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Animal(ABC):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make_sound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(Dog, Animal))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создания экземпляра абстрактного класса вызывает ошибку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animal = Animal()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Raises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 экземпляра класса-подкласса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dog.make_sound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</p:txBody>
      </p:sp>
    </p:spTree>
    <p:extLst>
      <p:ext uri="{BB962C8B-B14F-4D97-AF65-F5344CB8AC3E}">
        <p14:creationId xmlns:p14="http://schemas.microsoft.com/office/powerpoint/2010/main" val="4172163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 от встроенных типов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957641"/>
            <a:ext cx="16743316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наследовать свои классы от встроенных типов, таких как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list,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, str, int,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других.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позволяет создавать пользовательские классы, которые расширяют функциональность встроенных типов, добавляя новые методы или переопределяя существующие.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38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 от встроенных типов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Наследование от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list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i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учебный пример и в реальной жизни вам потребуется дополнительная проверка на числовые значения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average(self):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sum(self) /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4, 5])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my_list.average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3.0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3, 4, 5]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my_list.average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3.5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3, 4, 5, 6]</a:t>
            </a:r>
          </a:p>
        </p:txBody>
      </p:sp>
    </p:spTree>
    <p:extLst>
      <p:ext uri="{BB962C8B-B14F-4D97-AF65-F5344CB8AC3E}">
        <p14:creationId xmlns:p14="http://schemas.microsoft.com/office/powerpoint/2010/main" val="417167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Наследование от встроенных типов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Наследование от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dict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keys_upper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[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key.upper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for key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self.keys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({'a': 1, 'b': 2, 'c': 3})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my_dict.keys_upper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['A', 'B', 'C']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{'a': 1, 'b': 2, 'c': 3}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['d'] = 4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my_dict.keys_upper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['A', 'B', 'C', 'D']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{'a': 1, 'b': 2, 'c': 3, 'd': 4}</a:t>
            </a:r>
          </a:p>
        </p:txBody>
      </p:sp>
    </p:spTree>
    <p:extLst>
      <p:ext uri="{BB962C8B-B14F-4D97-AF65-F5344CB8AC3E}">
        <p14:creationId xmlns:p14="http://schemas.microsoft.com/office/powerpoint/2010/main" val="1824589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Переопределение методов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Создадим класс, который наследует от списка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list)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переопределяет метод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append,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чтобы автоматически сортировать список после добавления нового элемента.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append(self,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super().append(value)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self.sort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([3, 1, 4])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3, 4]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sorted_list.append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sorted_list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[1, 2, 3, 4]</a:t>
            </a:r>
          </a:p>
        </p:txBody>
      </p:sp>
    </p:spTree>
    <p:extLst>
      <p:ext uri="{BB962C8B-B14F-4D97-AF65-F5344CB8AC3E}">
        <p14:creationId xmlns:p14="http://schemas.microsoft.com/office/powerpoint/2010/main" val="343212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Расширение функциональности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Создадим класс, который наследует от словаря (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добавляет метод для объединения текущего словаря с другим словарем.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merge(self,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for key, value in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other_dict.items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if key in self: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self[key] += value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else: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self[key]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({'a': 1, 'b': 2})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merge_dict.merge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({'b': 3, 'c': 4})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merge_dict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{'a': 1, 'b': 5, 'c': 4}</a:t>
            </a:r>
          </a:p>
        </p:txBody>
      </p:sp>
    </p:spTree>
    <p:extLst>
      <p:ext uri="{BB962C8B-B14F-4D97-AF65-F5344CB8AC3E}">
        <p14:creationId xmlns:p14="http://schemas.microsoft.com/office/powerpoint/2010/main" val="4140341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Переопределение магических методов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294761"/>
            <a:ext cx="16743316" cy="336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Переопределение специальных магических методов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 можете переопределять специальные методы (магические методы), такие как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add__,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getitem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другие, чтобы изменить поведение операторов и встроенных функций для ваших классов.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Будьте осторожны, ваши коллеги обычно «подразумевают» обычное поведение многих методов и можно усложнить код и запутать коллег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41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Проверка отношений наследования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(live-coding/Check-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Наследование от встроенного типа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(live-coding/List-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2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588684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Exercises/Geometry-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inheritance.py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Dict-inheritance.py</a:t>
            </a:r>
            <a:endParaRPr lang="en-US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712608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Exercises/Geometry-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Проверка иерархии классов для геометрических фигур.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иерархию классов для различных геометрических фигур.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функцию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проверки, являются ли определенные классы подклассами других классов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этой иерархии.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базовый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Shape.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подклассы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Circle, Rectangle,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Triangle,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наследуются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Shape.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подкласс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Square,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наследуется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Rectangle.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функцию, которая принимает два класса и возвращает, является ли первый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класс подклассом второго.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Протестируйте функцию с использованием созданных классов.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234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Dict-inheritance.py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Наследование от встроенного типа 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класс, который наследует от встроенного типа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добавляет дополнительные методы. Используйте функцию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проверки, является ли созданный класс подклассом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dict.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CustomDict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dict.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invert,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возвращает новый словарь с инвертированными ключами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и значениями.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merge,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объединяет текущий словарь с другим словарем.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функцию, которая принимает класс и проверяет, является ли он подклассом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Протестируйте функцию и методы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CustomDict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362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3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84120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Функция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super()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делегирование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901198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Функция </a:t>
            </a:r>
            <a:r>
              <a:rPr lang="en-US" dirty="0"/>
              <a:t>super() </a:t>
            </a:r>
            <a:r>
              <a:rPr lang="ru-RU" dirty="0"/>
              <a:t>и делегирование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1953180"/>
            <a:ext cx="16743316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Функция </a:t>
            </a:r>
            <a:r>
              <a:rPr lang="en-US" sz="2400" dirty="0"/>
              <a:t>super() </a:t>
            </a:r>
            <a:r>
              <a:rPr lang="ru-RU" sz="2400" dirty="0"/>
              <a:t>используется для вызова методов из родительского (или суперкласса) в иерархии наследования. Это особенно полезно при работе с множественным наследованием и методами, которые переопределяются в подклассах. </a:t>
            </a:r>
            <a:r>
              <a:rPr lang="en-US" sz="2400" dirty="0"/>
              <a:t>super() </a:t>
            </a:r>
            <a:r>
              <a:rPr lang="ru-RU" sz="2400" dirty="0"/>
              <a:t>упрощает вызов методов суперклассов и помогает избежать прямого обращения к именам родительских классов, что делает код более гибким и поддерживаемым и помогает следовать принципу </a:t>
            </a:r>
            <a:r>
              <a:rPr lang="en-US" sz="2400" dirty="0"/>
              <a:t>DRY (Don't Repeat Yourself)</a:t>
            </a:r>
            <a:r>
              <a:rPr lang="ru-RU" sz="2400" dirty="0"/>
              <a:t>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Вызов методов суперкласса: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super() </a:t>
            </a:r>
            <a:r>
              <a:rPr lang="ru-RU" sz="2400" dirty="0"/>
              <a:t>позволяет вызвать метод родительского класса в подклассе.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Множественное наследование: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super() </a:t>
            </a:r>
            <a:r>
              <a:rPr lang="ru-RU" sz="2400" dirty="0"/>
              <a:t>корректно работает с методами разрешения порядка (</a:t>
            </a:r>
            <a:r>
              <a:rPr lang="en-US" sz="2400" dirty="0"/>
              <a:t>MRO), </a:t>
            </a:r>
            <a:r>
              <a:rPr lang="ru-RU" sz="2400" dirty="0"/>
              <a:t>что особенно важно при множественном наследовании.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Делегирование: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Делегирование означает передачу ответственности за выполнение задачи другому объекту или методу. В контексте </a:t>
            </a:r>
            <a:r>
              <a:rPr lang="en-US" sz="2400" dirty="0"/>
              <a:t>super(), </a:t>
            </a:r>
            <a:r>
              <a:rPr lang="ru-RU" sz="2400" dirty="0"/>
              <a:t>это означает делегирование вызова метода суперклассу.</a:t>
            </a:r>
          </a:p>
        </p:txBody>
      </p:sp>
    </p:spTree>
    <p:extLst>
      <p:ext uri="{BB962C8B-B14F-4D97-AF65-F5344CB8AC3E}">
        <p14:creationId xmlns:p14="http://schemas.microsoft.com/office/powerpoint/2010/main" val="2685172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использования </a:t>
            </a:r>
            <a:r>
              <a:rPr lang="en-US" dirty="0"/>
              <a:t>super() </a:t>
            </a:r>
            <a:r>
              <a:rPr lang="ru-RU" dirty="0"/>
              <a:t>с __</a:t>
            </a:r>
            <a:r>
              <a:rPr lang="en-US" dirty="0" err="1"/>
              <a:t>init</a:t>
            </a:r>
            <a:r>
              <a:rPr lang="en-US" dirty="0"/>
              <a:t>__</a:t>
            </a:r>
            <a:br>
              <a:rPr lang="ru-RU" dirty="0"/>
            </a:br>
            <a:r>
              <a:rPr lang="ru-RU" sz="4000" dirty="0"/>
              <a:t>Одиночное наследование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859114"/>
            <a:ext cx="16743316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name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breed):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self.breed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breed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dog = Dog("Buddy", "Golden Retriever")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dog.name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Buddy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dog.breed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Golden Retriever</a:t>
            </a:r>
          </a:p>
        </p:txBody>
      </p:sp>
    </p:spTree>
    <p:extLst>
      <p:ext uri="{BB962C8B-B14F-4D97-AF65-F5344CB8AC3E}">
        <p14:creationId xmlns:p14="http://schemas.microsoft.com/office/powerpoint/2010/main" val="1442610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использования </a:t>
            </a:r>
            <a:r>
              <a:rPr lang="en-US" dirty="0"/>
              <a:t>super() </a:t>
            </a:r>
            <a:r>
              <a:rPr lang="ru-RU" dirty="0"/>
              <a:t>с __</a:t>
            </a:r>
            <a:r>
              <a:rPr lang="en-US" dirty="0" err="1"/>
              <a:t>init</a:t>
            </a:r>
            <a:r>
              <a:rPr lang="en-US" dirty="0"/>
              <a:t>__</a:t>
            </a:r>
            <a:br>
              <a:rPr lang="ru-RU" dirty="0"/>
            </a:br>
            <a:r>
              <a:rPr lang="ru-RU" sz="4000" dirty="0"/>
              <a:t>Множественное наследование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438698"/>
            <a:ext cx="1674331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print("A's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print("C's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D(B, 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print("D's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A3F55-BB45-0148-9D0F-18C8AC0C5E87}"/>
              </a:ext>
            </a:extLst>
          </p:cNvPr>
          <p:cNvSpPr txBox="1"/>
          <p:nvPr/>
        </p:nvSpPr>
        <p:spPr>
          <a:xfrm>
            <a:off x="9746521" y="2536826"/>
            <a:ext cx="351227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# Вывод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A's __</a:t>
            </a:r>
            <a:r>
              <a:rPr lang="en-US" sz="2400" dirty="0" err="1"/>
              <a:t>init</a:t>
            </a:r>
            <a:r>
              <a:rPr lang="en-US" sz="2400" dirty="0"/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179047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использования </a:t>
            </a:r>
            <a:r>
              <a:rPr lang="en-US" dirty="0"/>
              <a:t>super() </a:t>
            </a:r>
            <a:r>
              <a:rPr lang="ru-RU" dirty="0"/>
              <a:t>с __</a:t>
            </a:r>
            <a:r>
              <a:rPr lang="en-US" dirty="0" err="1"/>
              <a:t>init</a:t>
            </a:r>
            <a:r>
              <a:rPr lang="en-US" dirty="0"/>
              <a:t>__</a:t>
            </a:r>
            <a:br>
              <a:rPr lang="ru-RU" dirty="0"/>
            </a:br>
            <a:r>
              <a:rPr lang="ru-RU" sz="4000" dirty="0"/>
              <a:t>Делегирование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52653"/>
            <a:ext cx="1674331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print("Base action")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Derived1(Base):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print("Derived1 action")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super().action()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Derived2(Derived1):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action(self):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print("Derived2 action")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super().action()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d2 = Derived2()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d2.action()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A3F55-BB45-0148-9D0F-18C8AC0C5E87}"/>
              </a:ext>
            </a:extLst>
          </p:cNvPr>
          <p:cNvSpPr txBox="1"/>
          <p:nvPr/>
        </p:nvSpPr>
        <p:spPr>
          <a:xfrm>
            <a:off x="9746521" y="2536826"/>
            <a:ext cx="3512277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# Вывод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Derived2 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Derived1 action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Base action</a:t>
            </a:r>
          </a:p>
        </p:txBody>
      </p:sp>
    </p:spTree>
    <p:extLst>
      <p:ext uri="{BB962C8B-B14F-4D97-AF65-F5344CB8AC3E}">
        <p14:creationId xmlns:p14="http://schemas.microsoft.com/office/powerpoint/2010/main" val="412259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 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private </a:t>
            </a: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protected</a:t>
            </a:r>
            <a:endParaRPr lang="ru-RU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en-US" dirty="0"/>
              <a:t>private </a:t>
            </a:r>
            <a:r>
              <a:rPr lang="ru-RU" dirty="0"/>
              <a:t>и </a:t>
            </a:r>
            <a:r>
              <a:rPr lang="en-US" dirty="0"/>
              <a:t>protected</a:t>
            </a:r>
            <a:r>
              <a:rPr lang="ru-RU" dirty="0"/>
              <a:t> атрибуты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1953180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С помощью приватных (</a:t>
            </a:r>
            <a:r>
              <a:rPr lang="en-US" sz="2400" dirty="0"/>
              <a:t>private) </a:t>
            </a:r>
            <a:r>
              <a:rPr lang="ru-RU" sz="2400" dirty="0"/>
              <a:t>и защищенных (</a:t>
            </a:r>
            <a:r>
              <a:rPr lang="en-US" sz="2400" dirty="0"/>
              <a:t>protected) </a:t>
            </a:r>
            <a:r>
              <a:rPr lang="ru-RU" sz="2400" dirty="0"/>
              <a:t>атрибутов реализуется концепция инкапсуляции, которая помогает скрыть внутренние детали реализации класса от внешнего мира.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Приватные атрибуты </a:t>
            </a:r>
            <a:r>
              <a:rPr lang="ru-RU" sz="2400" dirty="0"/>
              <a:t>(</a:t>
            </a:r>
            <a:r>
              <a:rPr lang="en-US" sz="2400" dirty="0"/>
              <a:t>private</a:t>
            </a:r>
            <a:r>
              <a:rPr lang="ru-RU" sz="2400" dirty="0"/>
              <a:t> </a:t>
            </a:r>
            <a:r>
              <a:rPr lang="en-US" sz="2400" dirty="0"/>
              <a:t>attribute</a:t>
            </a:r>
            <a:r>
              <a:rPr lang="ru-RU" sz="2400" dirty="0"/>
              <a:t>) предназначены для внутреннего использования в классе и не должны быть доступны извне. В </a:t>
            </a:r>
            <a:r>
              <a:rPr lang="en-US" sz="2400" dirty="0"/>
              <a:t>Python </a:t>
            </a:r>
            <a:r>
              <a:rPr lang="ru-RU" sz="2400" dirty="0"/>
              <a:t>приватные атрибуты обозначаются двумя подчеркиваниями __ перед именем атрибута. Хотя приватные атрибуты недоступны напрямую, они доступны через механизм </a:t>
            </a:r>
            <a:r>
              <a:rPr lang="ru-RU" sz="2400" dirty="0" err="1"/>
              <a:t>обфускации</a:t>
            </a:r>
            <a:r>
              <a:rPr lang="ru-RU" sz="2400" dirty="0"/>
              <a:t> имен (</a:t>
            </a:r>
            <a:r>
              <a:rPr lang="en-US" sz="2400" dirty="0"/>
              <a:t>name mangling). </a:t>
            </a:r>
            <a:r>
              <a:rPr lang="ru-RU" sz="2400" dirty="0"/>
              <a:t>Имя приватного атрибута преобразуется в _</a:t>
            </a:r>
            <a:r>
              <a:rPr lang="ru-RU" sz="2400" dirty="0" err="1"/>
              <a:t>ИмяКласса</a:t>
            </a:r>
            <a:r>
              <a:rPr lang="ru-RU" sz="2400" dirty="0"/>
              <a:t>__</a:t>
            </a:r>
            <a:r>
              <a:rPr lang="ru-RU" sz="2400" dirty="0" err="1"/>
              <a:t>ИмяАтрибута</a:t>
            </a:r>
            <a:r>
              <a:rPr lang="en-US" sz="2400" dirty="0"/>
              <a:t>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Защищенные атрибуты</a:t>
            </a:r>
            <a:r>
              <a:rPr lang="en-US" sz="2400" b="1" dirty="0"/>
              <a:t> </a:t>
            </a:r>
            <a:r>
              <a:rPr lang="en-US" sz="2400" dirty="0"/>
              <a:t>(protected </a:t>
            </a:r>
            <a:r>
              <a:rPr lang="en-US" sz="2400" dirty="0" err="1"/>
              <a:t>cttribute</a:t>
            </a:r>
            <a:r>
              <a:rPr lang="en-US" sz="2400" dirty="0"/>
              <a:t>)</a:t>
            </a:r>
            <a:r>
              <a:rPr lang="ru-RU" sz="2400" dirty="0"/>
              <a:t> предназначены для использования внутри класса и его подклассов. В </a:t>
            </a:r>
            <a:r>
              <a:rPr lang="en-US" sz="2400" dirty="0"/>
              <a:t>Python </a:t>
            </a:r>
            <a:r>
              <a:rPr lang="ru-RU" sz="2400" dirty="0"/>
              <a:t>защищенные атрибуты обозначаются одним подчеркиванием _ перед именем атрибута. </a:t>
            </a:r>
            <a:br>
              <a:rPr lang="en-US" sz="2400" dirty="0"/>
            </a:br>
            <a:r>
              <a:rPr lang="ru-RU" sz="2400" dirty="0"/>
              <a:t>Хотя по соглашению они считаются защищенными, они доступны и извне класса.</a:t>
            </a:r>
          </a:p>
        </p:txBody>
      </p:sp>
    </p:spTree>
    <p:extLst>
      <p:ext uri="{BB962C8B-B14F-4D97-AF65-F5344CB8AC3E}">
        <p14:creationId xmlns:p14="http://schemas.microsoft.com/office/powerpoint/2010/main" val="2643247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ru-RU" dirty="0"/>
              <a:t>Различия между </a:t>
            </a:r>
            <a:r>
              <a:rPr lang="en-US" dirty="0"/>
              <a:t>Private </a:t>
            </a:r>
            <a:r>
              <a:rPr lang="ru-RU" dirty="0"/>
              <a:t>и </a:t>
            </a:r>
            <a:r>
              <a:rPr lang="en-US" dirty="0"/>
              <a:t>Protected </a:t>
            </a:r>
            <a:r>
              <a:rPr lang="ru-RU" dirty="0"/>
              <a:t>Атрибутами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307658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Доступность: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атрибуты: </a:t>
            </a:r>
            <a:r>
              <a:rPr lang="ru-RU" sz="2400" dirty="0"/>
              <a:t>Недоступны напрямую извне класса и его подклассов. </a:t>
            </a:r>
            <a:br>
              <a:rPr lang="ru-RU" sz="2400" dirty="0"/>
            </a:br>
            <a:r>
              <a:rPr lang="ru-RU" sz="2400" dirty="0"/>
              <a:t>Используют двойное подчеркивание 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Защищенные атрибуты: </a:t>
            </a:r>
            <a:r>
              <a:rPr lang="ru-RU" sz="2400" dirty="0"/>
              <a:t>Доступны в классе и его подклассах, но по соглашению не должны использоваться извне. Используют одинарное подчеркивание _.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/>
              <a:t>Использование: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Приватные атрибуты: </a:t>
            </a:r>
            <a:r>
              <a:rPr lang="ru-RU" sz="2400" dirty="0"/>
              <a:t>Применяются для строгой инкапсуляции, чтобы скрыть </a:t>
            </a:r>
            <a:br>
              <a:rPr lang="ru-RU" sz="2400" dirty="0"/>
            </a:br>
            <a:r>
              <a:rPr lang="ru-RU" sz="2400" dirty="0"/>
              <a:t>данные и методы.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Защищенные атрибуты: </a:t>
            </a:r>
            <a:r>
              <a:rPr lang="ru-RU" sz="2400" dirty="0"/>
              <a:t>Применяются для менее строгой инкапсуляции, чтобы позволить </a:t>
            </a:r>
            <a:br>
              <a:rPr lang="ru-RU" sz="2400" dirty="0"/>
            </a:br>
            <a:r>
              <a:rPr lang="ru-RU" sz="2400" dirty="0"/>
              <a:t>подклассам доступ к атрибутам и методам.</a:t>
            </a:r>
          </a:p>
        </p:txBody>
      </p:sp>
    </p:spTree>
    <p:extLst>
      <p:ext uri="{BB962C8B-B14F-4D97-AF65-F5344CB8AC3E}">
        <p14:creationId xmlns:p14="http://schemas.microsoft.com/office/powerpoint/2010/main" val="2394668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en-US" dirty="0"/>
              <a:t>Private </a:t>
            </a:r>
            <a:r>
              <a:rPr lang="ru-RU" dirty="0"/>
              <a:t>атрибут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92476"/>
            <a:ext cx="1674331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obj.get_private_attr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obj.set_private_attr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(20)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obj.get_private_attr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20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доступа к приватному атрибуту напрямую вызовет ошибку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print(obj.__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object has no attribute '__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Доступ к приватному атрибуту через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mangling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print(obj._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20</a:t>
            </a:r>
          </a:p>
        </p:txBody>
      </p:sp>
    </p:spTree>
    <p:extLst>
      <p:ext uri="{BB962C8B-B14F-4D97-AF65-F5344CB8AC3E}">
        <p14:creationId xmlns:p14="http://schemas.microsoft.com/office/powerpoint/2010/main" val="1605418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547689"/>
            <a:ext cx="13717876" cy="1989137"/>
          </a:xfrm>
        </p:spPr>
        <p:txBody>
          <a:bodyPr/>
          <a:lstStyle/>
          <a:p>
            <a:r>
              <a:rPr lang="en-US" dirty="0"/>
              <a:t>Protected </a:t>
            </a:r>
            <a:r>
              <a:rPr lang="ru-RU" dirty="0"/>
              <a:t>атрибут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906767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self._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protected_attr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obj.get_protected_attr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30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Доступ к защищенному атрибуту напрямую (по соглашению не рекомендуется)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print(obj._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protected_attr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30</a:t>
            </a:r>
          </a:p>
        </p:txBody>
      </p:sp>
    </p:spTree>
    <p:extLst>
      <p:ext uri="{BB962C8B-B14F-4D97-AF65-F5344CB8AC3E}">
        <p14:creationId xmlns:p14="http://schemas.microsoft.com/office/powerpoint/2010/main" val="2809384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Приватные и защищенные атрибуты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(live-coding/Private-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protected.py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9378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Атрибуты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141725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 Extended-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list.py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 Extended-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dict.py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652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1953180"/>
            <a:ext cx="16743318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Extended-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list.py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встроенного типа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добавляет несколько новых методов.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атрибуты для хранения состояния и добавьте методы для работы с этими атрибутами. Также 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вызова методов суперкласса.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количества удалений элементов.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максимального размера списка.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append,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проверяет максимальный размер перед добавлением элемента.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remove,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увеличивает счетчик удалений при удалении элемента.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методы для получения значений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ExtendedList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list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424610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3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Наследованние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Полиморфизм. Множественное </a:t>
            </a:r>
            <a:r>
              <a:rPr lang="ru-RU" sz="2400" dirty="0" err="1"/>
              <a:t>наследованние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8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1953180"/>
            <a:ext cx="16743318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 Extended-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dict.py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встроенного типа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добавляет новые методы для отслеживания изменений в словаре.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атрибуты для хранения состояния и добавьте методы для работы с этими атрибутами. Также 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используйте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вызова методов суперкласса.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Шаги: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наследует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dict.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количества изменений (добавление/удаление элементов).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Добавьте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 для хранения разрешенного количества изменений.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Переопределите методы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delitem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чтобы увеличивать счетчик изменений и проверять его значение.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методы для получения значений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private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protected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Проверьте, является ли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TrackedDict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подклассом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 помощью функции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issubclass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785092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6672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1360460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наследование в объектно-ориентированном программировании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о функции 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issubclass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(). 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Поговорили про наследование от встроенных типов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о функции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super()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делегировании.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про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private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protected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 атрибуты.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 в объектно-ориентированном программировании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Функция 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issubclass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().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 от встроенных типов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Наследование. Функция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super()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делегирование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Наследование. Атрибуты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private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protected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Наследование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8EA32-8345-8E47-9998-79BF85B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48" y="7017998"/>
            <a:ext cx="2767168" cy="17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C362E-C995-3E4C-A6B4-A6B04C366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34817" r="7681" b="14966"/>
          <a:stretch/>
        </p:blipFill>
        <p:spPr>
          <a:xfrm>
            <a:off x="7759337" y="8111650"/>
            <a:ext cx="4624251" cy="1894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CCF406-1730-BB4F-BE97-56D627BE9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4" t="16213" r="7260" b="16213"/>
          <a:stretch/>
        </p:blipFill>
        <p:spPr>
          <a:xfrm>
            <a:off x="7759336" y="5681956"/>
            <a:ext cx="4624252" cy="221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017D8-F0F8-CD44-B790-9B330DF525EE}"/>
              </a:ext>
            </a:extLst>
          </p:cNvPr>
          <p:cNvSpPr txBox="1"/>
          <p:nvPr/>
        </p:nvSpPr>
        <p:spPr>
          <a:xfrm>
            <a:off x="2849976" y="5220289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DB25-DF3A-5147-9DDD-2F91CCE688C4}"/>
              </a:ext>
            </a:extLst>
          </p:cNvPr>
          <p:cNvSpPr txBox="1"/>
          <p:nvPr/>
        </p:nvSpPr>
        <p:spPr>
          <a:xfrm>
            <a:off x="9580543" y="522029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29299"/>
            <a:ext cx="16808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Наследование вводит иерархию "общее/частное", в которой объект наследует от одного или нескольких общих классов.</a:t>
            </a:r>
          </a:p>
          <a:p>
            <a:r>
              <a:rPr lang="ru-RU" sz="2400" dirty="0"/>
              <a:t>Класс – это тип объекта</a:t>
            </a:r>
          </a:p>
          <a:p>
            <a:r>
              <a:rPr lang="ru-RU" sz="2400" dirty="0"/>
              <a:t>Экземпляр – отдельный объект определенного типа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15EB59-3874-7B4A-B6B5-2CD0C39E6495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711416" y="6910251"/>
            <a:ext cx="3047920" cy="98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60A23-F18B-3D46-9B80-896B3E89AC40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4711416" y="7896113"/>
            <a:ext cx="3047921" cy="116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DCF2A-551C-7E43-A3AA-C00935EB0324}"/>
              </a:ext>
            </a:extLst>
          </p:cNvPr>
          <p:cNvSpPr txBox="1"/>
          <p:nvPr/>
        </p:nvSpPr>
        <p:spPr>
          <a:xfrm>
            <a:off x="5114972" y="6558202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Наследование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7610</TotalTime>
  <Words>4269</Words>
  <Application>Microsoft Macintosh PowerPoint</Application>
  <PresentationFormat>Custom</PresentationFormat>
  <Paragraphs>653</Paragraphs>
  <Slides>63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Inter SemiBold</vt:lpstr>
      <vt:lpstr>Open Sans</vt:lpstr>
      <vt:lpstr>Courier New</vt:lpstr>
      <vt:lpstr>Apple Chancery</vt:lpstr>
      <vt:lpstr>JetBrains Mono</vt:lpstr>
      <vt:lpstr>Roboto</vt:lpstr>
      <vt:lpstr>Inter</vt:lpstr>
      <vt:lpstr>Calibri</vt:lpstr>
      <vt:lpstr>Corbel</vt:lpstr>
      <vt:lpstr>Office Theme</vt:lpstr>
      <vt:lpstr>Custom Design</vt:lpstr>
      <vt:lpstr>Python Наследование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Наследование</vt:lpstr>
      <vt:lpstr>Наследование</vt:lpstr>
      <vt:lpstr>Наследование</vt:lpstr>
      <vt:lpstr>Одиночное Наследование</vt:lpstr>
      <vt:lpstr>Множественное Наследование</vt:lpstr>
      <vt:lpstr>Переопределение методов</vt:lpstr>
      <vt:lpstr>Множественное наследование</vt:lpstr>
      <vt:lpstr>Метод разрешения порядка (MRO)</vt:lpstr>
      <vt:lpstr>Алмазная проблема и MRO</vt:lpstr>
      <vt:lpstr>Алмазная проблема и MRO</vt:lpstr>
      <vt:lpstr>Правила СЗ-линеаризации 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Функция issubclass() </vt:lpstr>
      <vt:lpstr>Функция issubclass() Проверка одного класса </vt:lpstr>
      <vt:lpstr>Функция issubclass() Проверка с кортежем классов</vt:lpstr>
      <vt:lpstr>Функция issubclass() Проверка с несколькими уровнями наследования</vt:lpstr>
      <vt:lpstr>Функция issubclass() Использование с абстрактными базовыми классами (ABC)</vt:lpstr>
      <vt:lpstr>Наследование от встроенных типов</vt:lpstr>
      <vt:lpstr>Наследование от встроенных типов</vt:lpstr>
      <vt:lpstr>Наследование от встроенных типов</vt:lpstr>
      <vt:lpstr>Переопределение методов</vt:lpstr>
      <vt:lpstr>Расширение функциональности</vt:lpstr>
      <vt:lpstr>Переопределение магических методов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Функция super() и делегирование</vt:lpstr>
      <vt:lpstr>использования super() с __init__ Одиночное наследование</vt:lpstr>
      <vt:lpstr>использования super() с __init__ Множественное наследование</vt:lpstr>
      <vt:lpstr>использования super() с __init__ Делегирование</vt:lpstr>
      <vt:lpstr>PowerPoint Presentation</vt:lpstr>
      <vt:lpstr>private и protected атрибуты</vt:lpstr>
      <vt:lpstr>Различия между Private и Protected Атрибутами</vt:lpstr>
      <vt:lpstr>Private атрибут</vt:lpstr>
      <vt:lpstr>Protected атрибут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102</cp:revision>
  <dcterms:created xsi:type="dcterms:W3CDTF">2022-11-15T10:50:05Z</dcterms:created>
  <dcterms:modified xsi:type="dcterms:W3CDTF">2024-06-14T08:34:40Z</dcterms:modified>
</cp:coreProperties>
</file>